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Темный стиль 1 — акцент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Средний стиль 3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 smtClean="0"/>
              <a:t>СОДЕРЖАНИЕ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СОДЕРЖАНИЕ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 smtClean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 smtClean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 smtClean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 smtClean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 smtClean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endParaRPr lang="ru-RU" altLang="ru-RU" sz="12000" b="1" dirty="0">
              <a:ln w="28575">
                <a:solidFill>
                  <a:srgbClr val="80BF44"/>
                </a:solidFill>
              </a:ln>
              <a:solidFill>
                <a:srgbClr val="00B0F0">
                  <a:alpha val="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ЦИТАТА</a:t>
            </a:r>
            <a:endParaRPr lang="ru-RU" dirty="0"/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 smtClean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endParaRPr lang="ru-RU" altLang="ru-RU" sz="12000" b="1" dirty="0">
              <a:ln w="28575">
                <a:solidFill>
                  <a:srgbClr val="80BF44"/>
                </a:solidFill>
              </a:ln>
              <a:solidFill>
                <a:srgbClr val="00B0F0">
                  <a:alpha val="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ЦИТАТА</a:t>
            </a:r>
            <a:endParaRPr lang="ru-RU" dirty="0"/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 smtClean="0"/>
              <a:t>КОНТАКТНАЯ ИНФОРМАЦИЯ</a:t>
            </a:r>
            <a:endParaRPr lang="ru-RU" dirty="0"/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 smtClean="0"/>
              <a:t>соцсети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 smtClean="0"/>
              <a:t>КОНТАКТНАЯ ИНФОРМАЦИЯ</a:t>
            </a:r>
            <a:endParaRPr lang="ru-RU" dirty="0"/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 smtClean="0"/>
              <a:t>соцсети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 smtClean="0"/>
              <a:t>Первый уровень</a:t>
            </a:r>
          </a:p>
          <a:p>
            <a:pPr lvl="3"/>
            <a:r>
              <a:rPr lang="ru-RU" dirty="0" smtClean="0"/>
              <a:t>Второй уровень</a:t>
            </a:r>
          </a:p>
          <a:p>
            <a:pPr lvl="4"/>
            <a:r>
              <a:rPr lang="ru-RU" dirty="0" smtClean="0"/>
              <a:t>Третий уровень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 smtClean="0"/>
              <a:t>Выполнила: студент гр. 2Д8Б </a:t>
            </a:r>
            <a:r>
              <a:rPr lang="ru-RU" dirty="0" err="1" smtClean="0"/>
              <a:t>Мамец</a:t>
            </a:r>
            <a:r>
              <a:rPr lang="ru-RU" dirty="0" smtClean="0"/>
              <a:t> А.С.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 smtClean="0"/>
              <a:t>Проверил </a:t>
            </a:r>
            <a:r>
              <a:rPr lang="ru-RU" dirty="0" smtClean="0"/>
              <a:t>доцент ОХИ ИШПР </a:t>
            </a:r>
            <a:r>
              <a:rPr lang="ru-RU" dirty="0" err="1" smtClean="0"/>
              <a:t>Чузлов</a:t>
            </a:r>
            <a:r>
              <a:rPr lang="ru-RU" dirty="0" smtClean="0"/>
              <a:t> В.А.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ru-RU" dirty="0" smtClean="0"/>
              <a:t>дата</a:t>
            </a:r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916405" y="1780325"/>
            <a:ext cx="7051938" cy="2251628"/>
          </a:xfrm>
        </p:spPr>
        <p:txBody>
          <a:bodyPr>
            <a:noAutofit/>
          </a:bodyPr>
          <a:lstStyle/>
          <a:p>
            <a:r>
              <a:rPr lang="ru-RU" sz="4000" dirty="0"/>
              <a:t>Расчет календарного планирования выпуска бензинов </a:t>
            </a:r>
            <a:br>
              <a:rPr lang="ru-RU" sz="4000" dirty="0"/>
            </a:br>
            <a:r>
              <a:rPr lang="ru-RU" sz="4000" dirty="0"/>
              <a:t>различных марок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3959" y="120619"/>
            <a:ext cx="8961953" cy="795672"/>
          </a:xfrm>
        </p:spPr>
        <p:txBody>
          <a:bodyPr/>
          <a:lstStyle/>
          <a:p>
            <a:r>
              <a:rPr lang="ru-RU" dirty="0" smtClean="0"/>
              <a:t>АИ-98-К5</a:t>
            </a:r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628871"/>
              </p:ext>
            </p:extLst>
          </p:nvPr>
        </p:nvGraphicFramePr>
        <p:xfrm>
          <a:off x="556532" y="783771"/>
          <a:ext cx="6275342" cy="331768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568510">
                  <a:extLst>
                    <a:ext uri="{9D8B030D-6E8A-4147-A177-3AD203B41FA5}">
                      <a16:colId xmlns:a16="http://schemas.microsoft.com/office/drawing/2014/main" val="1229169695"/>
                    </a:ext>
                  </a:extLst>
                </a:gridCol>
                <a:gridCol w="1568510">
                  <a:extLst>
                    <a:ext uri="{9D8B030D-6E8A-4147-A177-3AD203B41FA5}">
                      <a16:colId xmlns:a16="http://schemas.microsoft.com/office/drawing/2014/main" val="4123731834"/>
                    </a:ext>
                  </a:extLst>
                </a:gridCol>
                <a:gridCol w="1569161">
                  <a:extLst>
                    <a:ext uri="{9D8B030D-6E8A-4147-A177-3AD203B41FA5}">
                      <a16:colId xmlns:a16="http://schemas.microsoft.com/office/drawing/2014/main" val="811118805"/>
                    </a:ext>
                  </a:extLst>
                </a:gridCol>
                <a:gridCol w="1569161">
                  <a:extLst>
                    <a:ext uri="{9D8B030D-6E8A-4147-A177-3AD203B41FA5}">
                      <a16:colId xmlns:a16="http://schemas.microsoft.com/office/drawing/2014/main" val="3396142106"/>
                    </a:ext>
                  </a:extLst>
                </a:gridCol>
              </a:tblGrid>
              <a:tr h="2083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Параметр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 вариант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 вариант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 вариант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6537925"/>
                  </a:ext>
                </a:extLst>
              </a:tr>
              <a:tr h="2083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ОЧИ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98,09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98,05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98,04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17947509"/>
                  </a:ext>
                </a:extLst>
              </a:tr>
              <a:tr h="2083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ОЧМ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91,06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90,98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90,97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7170747"/>
                  </a:ext>
                </a:extLst>
              </a:tr>
              <a:tr h="2083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ДНП потока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74,01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73,93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73,95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9018760"/>
                  </a:ext>
                </a:extLst>
              </a:tr>
              <a:tr h="4127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Плотность потока, кг/м3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713,69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714,17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714,08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26367586"/>
                  </a:ext>
                </a:extLst>
              </a:tr>
              <a:tr h="4127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Вязкость потока, c*Па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37,38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37,44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37,42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40549695"/>
                  </a:ext>
                </a:extLst>
              </a:tr>
              <a:tr h="2083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Н-парафины, %мас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8,7086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8,73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8,7215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1159601"/>
                  </a:ext>
                </a:extLst>
              </a:tr>
              <a:tr h="4127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Изо-парафины, %мас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44,0376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43,6636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43,6618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83054481"/>
                  </a:ext>
                </a:extLst>
              </a:tr>
              <a:tr h="2083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Нафтены, %мас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3,3243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3,3758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3,3898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08053551"/>
                  </a:ext>
                </a:extLst>
              </a:tr>
              <a:tr h="2083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Олефины, %мас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3,4261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3,5943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3,6014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72078058"/>
                  </a:ext>
                </a:extLst>
              </a:tr>
              <a:tr h="2083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Бензол, %мас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0,9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0,9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0,9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79407569"/>
                  </a:ext>
                </a:extLst>
              </a:tr>
              <a:tr h="2063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Ароматика, %мас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30,7089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30,8407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30,8303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50972606"/>
                  </a:ext>
                </a:extLst>
              </a:tr>
              <a:tr h="2063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Сера, %мас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0,0003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0,0003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0,0003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72759909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624549"/>
              </p:ext>
            </p:extLst>
          </p:nvPr>
        </p:nvGraphicFramePr>
        <p:xfrm>
          <a:off x="5159827" y="4193175"/>
          <a:ext cx="6479179" cy="2433753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656616">
                  <a:extLst>
                    <a:ext uri="{9D8B030D-6E8A-4147-A177-3AD203B41FA5}">
                      <a16:colId xmlns:a16="http://schemas.microsoft.com/office/drawing/2014/main" val="201713250"/>
                    </a:ext>
                  </a:extLst>
                </a:gridCol>
                <a:gridCol w="1607283">
                  <a:extLst>
                    <a:ext uri="{9D8B030D-6E8A-4147-A177-3AD203B41FA5}">
                      <a16:colId xmlns:a16="http://schemas.microsoft.com/office/drawing/2014/main" val="2801132588"/>
                    </a:ext>
                  </a:extLst>
                </a:gridCol>
                <a:gridCol w="1607283">
                  <a:extLst>
                    <a:ext uri="{9D8B030D-6E8A-4147-A177-3AD203B41FA5}">
                      <a16:colId xmlns:a16="http://schemas.microsoft.com/office/drawing/2014/main" val="2925438824"/>
                    </a:ext>
                  </a:extLst>
                </a:gridCol>
                <a:gridCol w="1607997">
                  <a:extLst>
                    <a:ext uri="{9D8B030D-6E8A-4147-A177-3AD203B41FA5}">
                      <a16:colId xmlns:a16="http://schemas.microsoft.com/office/drawing/2014/main" val="2031781204"/>
                    </a:ext>
                  </a:extLst>
                </a:gridCol>
              </a:tblGrid>
              <a:tr h="202813"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Параметр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1 вариант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 вариант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 вариант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9044002"/>
                  </a:ext>
                </a:extLst>
              </a:tr>
              <a:tr h="405625"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Требуемый объем выпуска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5436400"/>
                  </a:ext>
                </a:extLst>
              </a:tr>
              <a:tr h="202813"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ОЧИ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33705366"/>
                  </a:ext>
                </a:extLst>
              </a:tr>
              <a:tr h="202813"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ДНП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0,07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0,07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0,07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60860250"/>
                  </a:ext>
                </a:extLst>
              </a:tr>
              <a:tr h="2028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Олефины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0,66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0,64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0,64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9813219"/>
                  </a:ext>
                </a:extLst>
              </a:tr>
              <a:tr h="2028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Бензол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0,01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0,01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0,01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19873218"/>
                  </a:ext>
                </a:extLst>
              </a:tr>
              <a:tr h="4056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Ароматические углеводороды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0,02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0,01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0,01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57073013"/>
                  </a:ext>
                </a:extLst>
              </a:tr>
              <a:tr h="2028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Сера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1,00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1,00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1,00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61842268"/>
                  </a:ext>
                </a:extLst>
              </a:tr>
              <a:tr h="405625"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Общий критерий оптимальности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1,748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1,733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1,732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29584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471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0006" y="225123"/>
            <a:ext cx="8961953" cy="795672"/>
          </a:xfrm>
        </p:spPr>
        <p:txBody>
          <a:bodyPr/>
          <a:lstStyle/>
          <a:p>
            <a:r>
              <a:rPr lang="ru-RU" dirty="0" smtClean="0"/>
              <a:t>АИ-100-К5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23573"/>
              </p:ext>
            </p:extLst>
          </p:nvPr>
        </p:nvGraphicFramePr>
        <p:xfrm>
          <a:off x="1685108" y="1238916"/>
          <a:ext cx="3931919" cy="5188008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936106">
                  <a:extLst>
                    <a:ext uri="{9D8B030D-6E8A-4147-A177-3AD203B41FA5}">
                      <a16:colId xmlns:a16="http://schemas.microsoft.com/office/drawing/2014/main" val="2466654602"/>
                    </a:ext>
                  </a:extLst>
                </a:gridCol>
                <a:gridCol w="995813">
                  <a:extLst>
                    <a:ext uri="{9D8B030D-6E8A-4147-A177-3AD203B41FA5}">
                      <a16:colId xmlns:a16="http://schemas.microsoft.com/office/drawing/2014/main" val="2180014184"/>
                    </a:ext>
                  </a:extLst>
                </a:gridCol>
              </a:tblGrid>
              <a:tr h="4323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Поток смешения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%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1024927"/>
                  </a:ext>
                </a:extLst>
              </a:tr>
              <a:tr h="4323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МТБЭ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14,00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59612511"/>
                  </a:ext>
                </a:extLst>
              </a:tr>
              <a:tr h="4323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АВТ-10 фр.нк.62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0,60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83039978"/>
                  </a:ext>
                </a:extLst>
              </a:tr>
              <a:tr h="4323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effectLst/>
                        </a:rPr>
                        <a:t>Алкилбензин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9,30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97509639"/>
                  </a:ext>
                </a:extLst>
              </a:tr>
              <a:tr h="4323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ГО БКК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6,50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69410951"/>
                  </a:ext>
                </a:extLst>
              </a:tr>
              <a:tr h="4323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Изомеризат Изомалк-2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14,55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05352040"/>
                  </a:ext>
                </a:extLst>
              </a:tr>
              <a:tr h="4323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Изопентан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12,60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92415612"/>
                  </a:ext>
                </a:extLst>
              </a:tr>
              <a:tr h="4323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Крекинг KT-1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1,00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29874710"/>
                  </a:ext>
                </a:extLst>
              </a:tr>
              <a:tr h="4323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nButan</a:t>
                      </a:r>
                      <a:r>
                        <a:rPr lang="en-US" sz="1600">
                          <a:effectLst/>
                        </a:rPr>
                        <a:t>e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4,00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06368476"/>
                  </a:ext>
                </a:extLst>
              </a:tr>
              <a:tr h="4323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Риформат Л-35-11-600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11,50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60769128"/>
                  </a:ext>
                </a:extLst>
              </a:tr>
              <a:tr h="4323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Риформат Л-35-11-1000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23,50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67649044"/>
                  </a:ext>
                </a:extLst>
              </a:tr>
              <a:tr h="4323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Толуол концентрат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2,45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61078059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489687"/>
              </p:ext>
            </p:extLst>
          </p:nvPr>
        </p:nvGraphicFramePr>
        <p:xfrm>
          <a:off x="6348545" y="1238917"/>
          <a:ext cx="4101740" cy="5188007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050870">
                  <a:extLst>
                    <a:ext uri="{9D8B030D-6E8A-4147-A177-3AD203B41FA5}">
                      <a16:colId xmlns:a16="http://schemas.microsoft.com/office/drawing/2014/main" val="2324779156"/>
                    </a:ext>
                  </a:extLst>
                </a:gridCol>
                <a:gridCol w="2050870">
                  <a:extLst>
                    <a:ext uri="{9D8B030D-6E8A-4147-A177-3AD203B41FA5}">
                      <a16:colId xmlns:a16="http://schemas.microsoft.com/office/drawing/2014/main" val="1331274370"/>
                    </a:ext>
                  </a:extLst>
                </a:gridCol>
              </a:tblGrid>
              <a:tr h="3370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Параметр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Значение 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0242199"/>
                  </a:ext>
                </a:extLst>
              </a:tr>
              <a:tr h="3370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ОЧИ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100,13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19160001"/>
                  </a:ext>
                </a:extLst>
              </a:tr>
              <a:tr h="3370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ОЧМ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92,79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91692922"/>
                  </a:ext>
                </a:extLst>
              </a:tr>
              <a:tr h="3370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ДНП потока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72,82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35157584"/>
                  </a:ext>
                </a:extLst>
              </a:tr>
              <a:tr h="6163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Плотность потока, кг/м3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713,86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35133250"/>
                  </a:ext>
                </a:extLst>
              </a:tr>
              <a:tr h="6163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Вязкость потока, c*Па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36,38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99700302"/>
                  </a:ext>
                </a:extLst>
              </a:tr>
              <a:tr h="3370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Н-парафины, %мас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8,4359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59507128"/>
                  </a:ext>
                </a:extLst>
              </a:tr>
              <a:tr h="6163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Изо-парафины, %мас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42,7136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00726905"/>
                  </a:ext>
                </a:extLst>
              </a:tr>
              <a:tr h="3370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Нафтены, %мас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2,4208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58392729"/>
                  </a:ext>
                </a:extLst>
              </a:tr>
              <a:tr h="3370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Олефины, %мас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1,9443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2133256"/>
                  </a:ext>
                </a:extLst>
              </a:tr>
              <a:tr h="3370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Бензол, %мас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0,9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6029548"/>
                  </a:ext>
                </a:extLst>
              </a:tr>
              <a:tr h="321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Ароматика, %мас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30,1836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82458745"/>
                  </a:ext>
                </a:extLst>
              </a:tr>
              <a:tr h="321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Сера, %мас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0,0001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336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411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2257" y="198997"/>
            <a:ext cx="8961953" cy="795672"/>
          </a:xfrm>
        </p:spPr>
        <p:txBody>
          <a:bodyPr/>
          <a:lstStyle/>
          <a:p>
            <a:r>
              <a:rPr lang="ru-RU" dirty="0" smtClean="0"/>
              <a:t>Объемы производства</a:t>
            </a: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434837"/>
              </p:ext>
            </p:extLst>
          </p:nvPr>
        </p:nvGraphicFramePr>
        <p:xfrm>
          <a:off x="1502229" y="1279928"/>
          <a:ext cx="9339941" cy="5251497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522395">
                  <a:extLst>
                    <a:ext uri="{9D8B030D-6E8A-4147-A177-3AD203B41FA5}">
                      <a16:colId xmlns:a16="http://schemas.microsoft.com/office/drawing/2014/main" val="3855892907"/>
                    </a:ext>
                  </a:extLst>
                </a:gridCol>
                <a:gridCol w="970000">
                  <a:extLst>
                    <a:ext uri="{9D8B030D-6E8A-4147-A177-3AD203B41FA5}">
                      <a16:colId xmlns:a16="http://schemas.microsoft.com/office/drawing/2014/main" val="1068968500"/>
                    </a:ext>
                  </a:extLst>
                </a:gridCol>
                <a:gridCol w="892282">
                  <a:extLst>
                    <a:ext uri="{9D8B030D-6E8A-4147-A177-3AD203B41FA5}">
                      <a16:colId xmlns:a16="http://schemas.microsoft.com/office/drawing/2014/main" val="4163239919"/>
                    </a:ext>
                  </a:extLst>
                </a:gridCol>
                <a:gridCol w="892282">
                  <a:extLst>
                    <a:ext uri="{9D8B030D-6E8A-4147-A177-3AD203B41FA5}">
                      <a16:colId xmlns:a16="http://schemas.microsoft.com/office/drawing/2014/main" val="1490167915"/>
                    </a:ext>
                  </a:extLst>
                </a:gridCol>
                <a:gridCol w="1294645">
                  <a:extLst>
                    <a:ext uri="{9D8B030D-6E8A-4147-A177-3AD203B41FA5}">
                      <a16:colId xmlns:a16="http://schemas.microsoft.com/office/drawing/2014/main" val="2125654863"/>
                    </a:ext>
                  </a:extLst>
                </a:gridCol>
                <a:gridCol w="1506157">
                  <a:extLst>
                    <a:ext uri="{9D8B030D-6E8A-4147-A177-3AD203B41FA5}">
                      <a16:colId xmlns:a16="http://schemas.microsoft.com/office/drawing/2014/main" val="1579982468"/>
                    </a:ext>
                  </a:extLst>
                </a:gridCol>
                <a:gridCol w="1262180">
                  <a:extLst>
                    <a:ext uri="{9D8B030D-6E8A-4147-A177-3AD203B41FA5}">
                      <a16:colId xmlns:a16="http://schemas.microsoft.com/office/drawing/2014/main" val="3221954143"/>
                    </a:ext>
                  </a:extLst>
                </a:gridCol>
              </a:tblGrid>
              <a:tr h="29175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Потоки смешения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Соотношения потоков, %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Расход, т/сут.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Выработка компонента, т/сут.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Остаток, т/сут.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79092269"/>
                  </a:ext>
                </a:extLst>
              </a:tr>
              <a:tr h="58349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98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162866"/>
                  </a:ext>
                </a:extLst>
              </a:tr>
              <a:tr h="2917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МТБЭ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0,33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1,30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9,50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98,695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155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56,305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68360529"/>
                  </a:ext>
                </a:extLst>
              </a:tr>
              <a:tr h="2917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АВТ-10 фр.нк.62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1,30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113,95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114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0,05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16788197"/>
                  </a:ext>
                </a:extLst>
              </a:tr>
              <a:tr h="2917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effectLst/>
                        </a:rPr>
                        <a:t>Алкилбензин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4,55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7,50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8,80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515,325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1058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542,675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41672163"/>
                  </a:ext>
                </a:extLst>
              </a:tr>
              <a:tr h="2917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ГО БКК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31,66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15,00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10,20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2493,89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3886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1392,11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4306672"/>
                  </a:ext>
                </a:extLst>
              </a:tr>
              <a:tr h="2917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Изомеризат Изомалк-2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13,42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14,80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14,20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1296,43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1854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557,57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9065420"/>
                  </a:ext>
                </a:extLst>
              </a:tr>
              <a:tr h="2917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Изопентан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1,30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16,00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12,20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507,45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1236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728,55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25310953"/>
                  </a:ext>
                </a:extLst>
              </a:tr>
              <a:tr h="2917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Крекинг KT-1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28,00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8,15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4,35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2067,125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2095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27,875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99300599"/>
                  </a:ext>
                </a:extLst>
              </a:tr>
              <a:tr h="2917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nButan</a:t>
                      </a:r>
                      <a:r>
                        <a:rPr lang="en-US" sz="1600">
                          <a:effectLst/>
                        </a:rPr>
                        <a:t>e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0,88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2,45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133,645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206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72,355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27710587"/>
                  </a:ext>
                </a:extLst>
              </a:tr>
              <a:tr h="2917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Риформат Л-35-11-600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6,10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8,50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11,00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651,9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998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346,1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43716161"/>
                  </a:ext>
                </a:extLst>
              </a:tr>
              <a:tr h="2917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Риформат Л-35-11-1000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11,80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23,50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23,00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1428,45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2297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868,55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16028658"/>
                  </a:ext>
                </a:extLst>
              </a:tr>
              <a:tr h="2917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Толуол концентрат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0,66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1,80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1,75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93,14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216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122,86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47303985"/>
                  </a:ext>
                </a:extLst>
              </a:tr>
              <a:tr h="5834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Объем производства, т/сут.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6650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2250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 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 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01792948"/>
                  </a:ext>
                </a:extLst>
              </a:tr>
              <a:tr h="5834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Объем производства за 4 дня, тонн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26600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9000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 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79871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169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2257" y="238186"/>
            <a:ext cx="8961953" cy="795672"/>
          </a:xfrm>
        </p:spPr>
        <p:txBody>
          <a:bodyPr/>
          <a:lstStyle/>
          <a:p>
            <a:r>
              <a:rPr lang="ru-RU" dirty="0" smtClean="0"/>
              <a:t>Экономическая оценка выпуска АИ-100-К5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888508"/>
              </p:ext>
            </p:extLst>
          </p:nvPr>
        </p:nvGraphicFramePr>
        <p:xfrm>
          <a:off x="1910187" y="1393354"/>
          <a:ext cx="8307976" cy="513541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645109">
                  <a:extLst>
                    <a:ext uri="{9D8B030D-6E8A-4147-A177-3AD203B41FA5}">
                      <a16:colId xmlns:a16="http://schemas.microsoft.com/office/drawing/2014/main" val="2140661409"/>
                    </a:ext>
                  </a:extLst>
                </a:gridCol>
                <a:gridCol w="948918">
                  <a:extLst>
                    <a:ext uri="{9D8B030D-6E8A-4147-A177-3AD203B41FA5}">
                      <a16:colId xmlns:a16="http://schemas.microsoft.com/office/drawing/2014/main" val="2710086104"/>
                    </a:ext>
                  </a:extLst>
                </a:gridCol>
                <a:gridCol w="984503">
                  <a:extLst>
                    <a:ext uri="{9D8B030D-6E8A-4147-A177-3AD203B41FA5}">
                      <a16:colId xmlns:a16="http://schemas.microsoft.com/office/drawing/2014/main" val="3423494078"/>
                    </a:ext>
                  </a:extLst>
                </a:gridCol>
                <a:gridCol w="948918">
                  <a:extLst>
                    <a:ext uri="{9D8B030D-6E8A-4147-A177-3AD203B41FA5}">
                      <a16:colId xmlns:a16="http://schemas.microsoft.com/office/drawing/2014/main" val="3472147077"/>
                    </a:ext>
                  </a:extLst>
                </a:gridCol>
                <a:gridCol w="948918">
                  <a:extLst>
                    <a:ext uri="{9D8B030D-6E8A-4147-A177-3AD203B41FA5}">
                      <a16:colId xmlns:a16="http://schemas.microsoft.com/office/drawing/2014/main" val="1735073849"/>
                    </a:ext>
                  </a:extLst>
                </a:gridCol>
                <a:gridCol w="1831610">
                  <a:extLst>
                    <a:ext uri="{9D8B030D-6E8A-4147-A177-3AD203B41FA5}">
                      <a16:colId xmlns:a16="http://schemas.microsoft.com/office/drawing/2014/main" val="189178421"/>
                    </a:ext>
                  </a:extLst>
                </a:gridCol>
              </a:tblGrid>
              <a:tr h="1219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 Марка бензина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АИ-92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АИ-95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АИ-98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АИ-100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Выручка, руб.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 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22815021"/>
                  </a:ext>
                </a:extLst>
              </a:tr>
              <a:tr h="2532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Цена, руб./т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61000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62100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65950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68550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312126"/>
                  </a:ext>
                </a:extLst>
              </a:tr>
              <a:tr h="2491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Объем производства, т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6650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2250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578 350 000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7602791"/>
                  </a:ext>
                </a:extLst>
              </a:tr>
              <a:tr h="4429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 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6500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2250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500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330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591 821 500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88814930"/>
                  </a:ext>
                </a:extLst>
              </a:tr>
              <a:tr h="4429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6350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2250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500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405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587 812 750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89110655"/>
                  </a:ext>
                </a:extLst>
              </a:tr>
              <a:tr h="4429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6125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2250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500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410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574 430 500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75250694"/>
                  </a:ext>
                </a:extLst>
              </a:tr>
              <a:tr h="4429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6650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2100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500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250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586 172 500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79308175"/>
                  </a:ext>
                </a:extLst>
              </a:tr>
              <a:tr h="4429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6650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1950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500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430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589 196 500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63632271"/>
                  </a:ext>
                </a:extLst>
              </a:tr>
              <a:tr h="4429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6650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1800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500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440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580 567 000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95792173"/>
                  </a:ext>
                </a:extLst>
              </a:tr>
              <a:tr h="4429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6650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1650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500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455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572 280 250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93389634"/>
                  </a:ext>
                </a:extLst>
              </a:tr>
              <a:tr h="4429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6320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2140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500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420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580 180 000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70162978"/>
                  </a:ext>
                </a:extLst>
              </a:tr>
              <a:tr h="4429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5700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1930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500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450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531 375 500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25472583"/>
                  </a:ext>
                </a:extLst>
              </a:tr>
              <a:tr h="3663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6500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2140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500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415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590 817 250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12067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81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6131" y="264311"/>
            <a:ext cx="8961953" cy="795672"/>
          </a:xfrm>
        </p:spPr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757647" y="1240971"/>
            <a:ext cx="10596154" cy="4935992"/>
          </a:xfrm>
        </p:spPr>
        <p:txBody>
          <a:bodyPr/>
          <a:lstStyle/>
          <a:p>
            <a:r>
              <a:rPr lang="ru-RU" dirty="0" smtClean="0"/>
              <a:t>В ходе курсовой работы: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Найдены соотношения компонентов для производства бензина марок АИ-92-К5, АИ-95-К5, АИ-98-К5, АИ-100-К5;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Рассчитаны критерии оптимальности для всех соотношений;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Рассчитаны физико-химические свойства полученных бензинов;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Определен план выпуска бензинов на 4 дня;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Проведена экономическая оценка выпуска бензина АИ-100-К5;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Найден оптимальный объем производства всех </a:t>
            </a:r>
            <a:r>
              <a:rPr lang="ru-RU" smtClean="0"/>
              <a:t>марок бензина.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4809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Бензин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838200" y="1642745"/>
            <a:ext cx="5810795" cy="4351338"/>
          </a:xfrm>
        </p:spPr>
        <p:txBody>
          <a:bodyPr>
            <a:noAutofit/>
          </a:bodyPr>
          <a:lstStyle/>
          <a:p>
            <a:pPr algn="just"/>
            <a:r>
              <a:rPr lang="ru-RU" sz="2400" dirty="0"/>
              <a:t>Бензин </a:t>
            </a:r>
            <a:r>
              <a:rPr lang="ru-RU" sz="2400" dirty="0" smtClean="0"/>
              <a:t>– </a:t>
            </a:r>
            <a:r>
              <a:rPr lang="ru-RU" sz="2400" dirty="0"/>
              <a:t> горючая многокомпонентная жидкость, состоящая из смеси </a:t>
            </a:r>
            <a:r>
              <a:rPr lang="ru-RU" sz="2400" dirty="0" smtClean="0"/>
              <a:t>углеводородов, является </a:t>
            </a:r>
            <a:r>
              <a:rPr lang="ru-RU" sz="2400" dirty="0"/>
              <a:t>наиболее популярным видом моторного топлива. На бензин приходится 23,9 % выпуска всех нефтепродуктов в стране, и его доля с каждым годом только </a:t>
            </a:r>
            <a:r>
              <a:rPr lang="ru-RU" sz="2400" dirty="0" smtClean="0"/>
              <a:t>увеличивается. </a:t>
            </a:r>
          </a:p>
          <a:p>
            <a:pPr algn="just"/>
            <a:r>
              <a:rPr lang="ru-RU" sz="2400" dirty="0"/>
              <a:t>Улучшение качества и снижение себестоимости выпускаемых топлив является одной из основных задач, стоящих перед отечественной нефтеперерабатывающей промышленностью.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577" y="2421192"/>
            <a:ext cx="4770120" cy="316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3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7753" y="523538"/>
            <a:ext cx="8961953" cy="795672"/>
          </a:xfrm>
        </p:spPr>
        <p:txBody>
          <a:bodyPr/>
          <a:lstStyle/>
          <a:p>
            <a:r>
              <a:rPr lang="ru-RU" dirty="0" smtClean="0"/>
              <a:t>Исходные данные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794710"/>
              </p:ext>
            </p:extLst>
          </p:nvPr>
        </p:nvGraphicFramePr>
        <p:xfrm>
          <a:off x="736289" y="2335218"/>
          <a:ext cx="4282440" cy="371650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505527">
                  <a:extLst>
                    <a:ext uri="{9D8B030D-6E8A-4147-A177-3AD203B41FA5}">
                      <a16:colId xmlns:a16="http://schemas.microsoft.com/office/drawing/2014/main" val="928144842"/>
                    </a:ext>
                  </a:extLst>
                </a:gridCol>
                <a:gridCol w="776913">
                  <a:extLst>
                    <a:ext uri="{9D8B030D-6E8A-4147-A177-3AD203B41FA5}">
                      <a16:colId xmlns:a16="http://schemas.microsoft.com/office/drawing/2014/main" val="4195363975"/>
                    </a:ext>
                  </a:extLst>
                </a:gridCol>
              </a:tblGrid>
              <a:tr h="274854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Поток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061241"/>
                  </a:ext>
                </a:extLst>
              </a:tr>
              <a:tr h="28680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8464546"/>
                  </a:ext>
                </a:extLst>
              </a:tr>
              <a:tr h="28680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Риформат Л-35-11/600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216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04576955"/>
                  </a:ext>
                </a:extLst>
              </a:tr>
              <a:tr h="28680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</a:rPr>
                        <a:t>Риформат</a:t>
                      </a:r>
                      <a:r>
                        <a:rPr lang="ru-RU" sz="1400" dirty="0">
                          <a:effectLst/>
                        </a:rPr>
                        <a:t> Л-35-11/1000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155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6550417"/>
                  </a:ext>
                </a:extLst>
              </a:tr>
              <a:tr h="28680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</a:rPr>
                        <a:t>Алкилбензин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1058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43494555"/>
                  </a:ext>
                </a:extLst>
              </a:tr>
              <a:tr h="28680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</a:rPr>
                        <a:t>Изомеризат</a:t>
                      </a:r>
                      <a:r>
                        <a:rPr lang="ru-RU" sz="1400" dirty="0">
                          <a:effectLst/>
                        </a:rPr>
                        <a:t> Изомалк-2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1236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43529272"/>
                  </a:ext>
                </a:extLst>
              </a:tr>
              <a:tr h="28680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</a:rPr>
                        <a:t>Изопентан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3886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00361990"/>
                  </a:ext>
                </a:extLst>
              </a:tr>
              <a:tr h="28680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ГО БКК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1854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43265773"/>
                  </a:ext>
                </a:extLst>
              </a:tr>
              <a:tr h="28680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Крекинг КТ-1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2095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44760754"/>
                  </a:ext>
                </a:extLst>
              </a:tr>
              <a:tr h="28680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n-butane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206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63491654"/>
                  </a:ext>
                </a:extLst>
              </a:tr>
              <a:tr h="28680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Толуол концентрат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114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74668435"/>
                  </a:ext>
                </a:extLst>
              </a:tr>
              <a:tr h="28680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МТБЭ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988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44360559"/>
                  </a:ext>
                </a:extLst>
              </a:tr>
              <a:tr h="28680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АВТ-10 фр. Нк 62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2297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46252597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065759"/>
              </p:ext>
            </p:extLst>
          </p:nvPr>
        </p:nvGraphicFramePr>
        <p:xfrm>
          <a:off x="6387738" y="3479039"/>
          <a:ext cx="5188131" cy="142886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274249">
                  <a:extLst>
                    <a:ext uri="{9D8B030D-6E8A-4147-A177-3AD203B41FA5}">
                      <a16:colId xmlns:a16="http://schemas.microsoft.com/office/drawing/2014/main" val="583599238"/>
                    </a:ext>
                  </a:extLst>
                </a:gridCol>
                <a:gridCol w="2913882">
                  <a:extLst>
                    <a:ext uri="{9D8B030D-6E8A-4147-A177-3AD203B41FA5}">
                      <a16:colId xmlns:a16="http://schemas.microsoft.com/office/drawing/2014/main" val="938771342"/>
                    </a:ext>
                  </a:extLst>
                </a:gridCol>
              </a:tblGrid>
              <a:tr h="6709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Марка </a:t>
                      </a:r>
                      <a:endParaRPr lang="ru-RU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Объем производства, тонн</a:t>
                      </a:r>
                      <a:endParaRPr lang="ru-RU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482045"/>
                  </a:ext>
                </a:extLst>
              </a:tr>
              <a:tr h="25262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АИ-92-К5</a:t>
                      </a:r>
                      <a:endParaRPr lang="ru-RU" sz="14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24500</a:t>
                      </a:r>
                      <a:endParaRPr lang="ru-RU" sz="14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94206019"/>
                  </a:ext>
                </a:extLst>
              </a:tr>
              <a:tr h="25262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АИ-95-К5</a:t>
                      </a:r>
                      <a:endParaRPr lang="ru-RU" sz="14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5160</a:t>
                      </a:r>
                      <a:endParaRPr lang="ru-RU" sz="14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35073971"/>
                  </a:ext>
                </a:extLst>
              </a:tr>
              <a:tr h="25262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АИ-98-К5</a:t>
                      </a:r>
                      <a:endParaRPr lang="ru-RU" sz="14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618</a:t>
                      </a:r>
                      <a:endParaRPr lang="ru-RU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64392269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736290" y="1959845"/>
            <a:ext cx="58499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Суточная выработка потоков для смешения</a:t>
            </a:r>
            <a:endParaRPr kumimoji="0" lang="ru-RU" altLang="ru-RU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6342016" y="3051018"/>
            <a:ext cx="58499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360363" indent="-360363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360363" indent="-360363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360363" indent="-360363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altLang="ru-RU" sz="1400" dirty="0" smtClean="0">
                <a:ea typeface="Times New Roman" panose="02020603050405020304" pitchFamily="18" charset="0"/>
              </a:rPr>
              <a:t>План производства</a:t>
            </a:r>
            <a:endParaRPr lang="ru-RU" altLang="ru-RU" sz="1100" dirty="0" smtClean="0"/>
          </a:p>
          <a:p>
            <a:pPr>
              <a:lnSpc>
                <a:spcPct val="100000"/>
              </a:lnSpc>
            </a:pPr>
            <a:endParaRPr lang="ru-RU" alt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3996245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6131" y="32293"/>
            <a:ext cx="8961953" cy="795672"/>
          </a:xfrm>
        </p:spPr>
        <p:txBody>
          <a:bodyPr/>
          <a:lstStyle/>
          <a:p>
            <a:r>
              <a:rPr lang="ru-RU" dirty="0" smtClean="0"/>
              <a:t>Свойства потоков смешения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111636"/>
              </p:ext>
            </p:extLst>
          </p:nvPr>
        </p:nvGraphicFramePr>
        <p:xfrm>
          <a:off x="838201" y="827965"/>
          <a:ext cx="10630992" cy="5571613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85916">
                  <a:extLst>
                    <a:ext uri="{9D8B030D-6E8A-4147-A177-3AD203B41FA5}">
                      <a16:colId xmlns:a16="http://schemas.microsoft.com/office/drawing/2014/main" val="3777532978"/>
                    </a:ext>
                  </a:extLst>
                </a:gridCol>
                <a:gridCol w="885916">
                  <a:extLst>
                    <a:ext uri="{9D8B030D-6E8A-4147-A177-3AD203B41FA5}">
                      <a16:colId xmlns:a16="http://schemas.microsoft.com/office/drawing/2014/main" val="1942782686"/>
                    </a:ext>
                  </a:extLst>
                </a:gridCol>
                <a:gridCol w="885916">
                  <a:extLst>
                    <a:ext uri="{9D8B030D-6E8A-4147-A177-3AD203B41FA5}">
                      <a16:colId xmlns:a16="http://schemas.microsoft.com/office/drawing/2014/main" val="65673942"/>
                    </a:ext>
                  </a:extLst>
                </a:gridCol>
                <a:gridCol w="885916">
                  <a:extLst>
                    <a:ext uri="{9D8B030D-6E8A-4147-A177-3AD203B41FA5}">
                      <a16:colId xmlns:a16="http://schemas.microsoft.com/office/drawing/2014/main" val="1439444807"/>
                    </a:ext>
                  </a:extLst>
                </a:gridCol>
                <a:gridCol w="885916">
                  <a:extLst>
                    <a:ext uri="{9D8B030D-6E8A-4147-A177-3AD203B41FA5}">
                      <a16:colId xmlns:a16="http://schemas.microsoft.com/office/drawing/2014/main" val="716060809"/>
                    </a:ext>
                  </a:extLst>
                </a:gridCol>
                <a:gridCol w="885916">
                  <a:extLst>
                    <a:ext uri="{9D8B030D-6E8A-4147-A177-3AD203B41FA5}">
                      <a16:colId xmlns:a16="http://schemas.microsoft.com/office/drawing/2014/main" val="2025990037"/>
                    </a:ext>
                  </a:extLst>
                </a:gridCol>
                <a:gridCol w="885916">
                  <a:extLst>
                    <a:ext uri="{9D8B030D-6E8A-4147-A177-3AD203B41FA5}">
                      <a16:colId xmlns:a16="http://schemas.microsoft.com/office/drawing/2014/main" val="3001687462"/>
                    </a:ext>
                  </a:extLst>
                </a:gridCol>
                <a:gridCol w="885916">
                  <a:extLst>
                    <a:ext uri="{9D8B030D-6E8A-4147-A177-3AD203B41FA5}">
                      <a16:colId xmlns:a16="http://schemas.microsoft.com/office/drawing/2014/main" val="3100771990"/>
                    </a:ext>
                  </a:extLst>
                </a:gridCol>
                <a:gridCol w="885916">
                  <a:extLst>
                    <a:ext uri="{9D8B030D-6E8A-4147-A177-3AD203B41FA5}">
                      <a16:colId xmlns:a16="http://schemas.microsoft.com/office/drawing/2014/main" val="1999163222"/>
                    </a:ext>
                  </a:extLst>
                </a:gridCol>
                <a:gridCol w="885916">
                  <a:extLst>
                    <a:ext uri="{9D8B030D-6E8A-4147-A177-3AD203B41FA5}">
                      <a16:colId xmlns:a16="http://schemas.microsoft.com/office/drawing/2014/main" val="2400560577"/>
                    </a:ext>
                  </a:extLst>
                </a:gridCol>
                <a:gridCol w="885916">
                  <a:extLst>
                    <a:ext uri="{9D8B030D-6E8A-4147-A177-3AD203B41FA5}">
                      <a16:colId xmlns:a16="http://schemas.microsoft.com/office/drawing/2014/main" val="3853602768"/>
                    </a:ext>
                  </a:extLst>
                </a:gridCol>
                <a:gridCol w="885916">
                  <a:extLst>
                    <a:ext uri="{9D8B030D-6E8A-4147-A177-3AD203B41FA5}">
                      <a16:colId xmlns:a16="http://schemas.microsoft.com/office/drawing/2014/main" val="2316561256"/>
                    </a:ext>
                  </a:extLst>
                </a:gridCol>
              </a:tblGrid>
              <a:tr h="68681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Параметр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МТБЭ 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n-butane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АВТ-10 фр. Нк 62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Алкил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бензин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ГО БКК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Изомеризат Изомалк-2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Изопентан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Крекинг КТ-1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Риформат Л-35-11/600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Риформат Л-35-11/1000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Толуол концентрат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extLst>
                  <a:ext uri="{0D108BD9-81ED-4DB2-BD59-A6C34878D82A}">
                    <a16:rowId xmlns:a16="http://schemas.microsoft.com/office/drawing/2014/main" val="2217795396"/>
                  </a:ext>
                </a:extLst>
              </a:tr>
              <a:tr h="1802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ОЧИ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124,56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93,6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59,3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96,62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89,19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92,72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91,47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91,01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93,61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103,05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extLst>
                  <a:ext uri="{0D108BD9-81ED-4DB2-BD59-A6C34878D82A}">
                    <a16:rowId xmlns:a16="http://schemas.microsoft.com/office/drawing/2014/main" val="4029502572"/>
                  </a:ext>
                </a:extLst>
              </a:tr>
              <a:tr h="1802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ОЧМ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109,67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90,05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54,86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93,97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80,59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89,87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89,33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82,86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86,76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93,4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104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extLst>
                  <a:ext uri="{0D108BD9-81ED-4DB2-BD59-A6C34878D82A}">
                    <a16:rowId xmlns:a16="http://schemas.microsoft.com/office/drawing/2014/main" val="2343089437"/>
                  </a:ext>
                </a:extLst>
              </a:tr>
              <a:tr h="3364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ДНП потока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40,7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351,94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34,24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46,45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54,77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66,13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140,64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71,15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68,08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25,55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7,15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extLst>
                  <a:ext uri="{0D108BD9-81ED-4DB2-BD59-A6C34878D82A}">
                    <a16:rowId xmlns:a16="http://schemas.microsoft.com/office/drawing/2014/main" val="2387709152"/>
                  </a:ext>
                </a:extLst>
              </a:tr>
              <a:tr h="54945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Плотность потока, кг/м3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717,51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562,04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716,27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678,61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722,36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638,56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601,98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741,4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714,25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813,81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854,69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extLst>
                  <a:ext uri="{0D108BD9-81ED-4DB2-BD59-A6C34878D82A}">
                    <a16:rowId xmlns:a16="http://schemas.microsoft.com/office/drawing/2014/main" val="2504014777"/>
                  </a:ext>
                </a:extLst>
              </a:tr>
              <a:tr h="54945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Вязкость потока, c*Па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26,06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16,06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41,69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35,42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42,11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29,82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18,44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49,32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39,99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52,19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extLst>
                  <a:ext uri="{0D108BD9-81ED-4DB2-BD59-A6C34878D82A}">
                    <a16:rowId xmlns:a16="http://schemas.microsoft.com/office/drawing/2014/main" val="3989748348"/>
                  </a:ext>
                </a:extLst>
              </a:tr>
              <a:tr h="54945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Н-парафины, %мас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0,0877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98,6955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25,1007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5,122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4,447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0,81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5,206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4,5977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5,9826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6,4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extLst>
                  <a:ext uri="{0D108BD9-81ED-4DB2-BD59-A6C34878D82A}">
                    <a16:rowId xmlns:a16="http://schemas.microsoft.com/office/drawing/2014/main" val="2965275726"/>
                  </a:ext>
                </a:extLst>
              </a:tr>
              <a:tr h="54945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Изо-парафины, %мас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0,6266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0,6266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28,5302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94,877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31,361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93,7362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94,794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31,0252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46,5872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12,9999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extLst>
                  <a:ext uri="{0D108BD9-81ED-4DB2-BD59-A6C34878D82A}">
                    <a16:rowId xmlns:a16="http://schemas.microsoft.com/office/drawing/2014/main" val="68505186"/>
                  </a:ext>
                </a:extLst>
              </a:tr>
              <a:tr h="4120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Нафтены, %мас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0,0905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0,0905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41,4555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13,412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5,38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10,1039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6,8789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extLst>
                  <a:ext uri="{0D108BD9-81ED-4DB2-BD59-A6C34878D82A}">
                    <a16:rowId xmlns:a16="http://schemas.microsoft.com/office/drawing/2014/main" val="3871433504"/>
                  </a:ext>
                </a:extLst>
              </a:tr>
              <a:tr h="4120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Олефины, %мас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0,1437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0,1437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0,026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26,867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19,7866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11,1115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extLst>
                  <a:ext uri="{0D108BD9-81ED-4DB2-BD59-A6C34878D82A}">
                    <a16:rowId xmlns:a16="http://schemas.microsoft.com/office/drawing/2014/main" val="285784910"/>
                  </a:ext>
                </a:extLst>
              </a:tr>
              <a:tr h="4120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Бензол, %мас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0,3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0,7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0,7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0,7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extLst>
                  <a:ext uri="{0D108BD9-81ED-4DB2-BD59-A6C34878D82A}">
                    <a16:rowId xmlns:a16="http://schemas.microsoft.com/office/drawing/2014/main" val="2638222580"/>
                  </a:ext>
                </a:extLst>
              </a:tr>
              <a:tr h="4120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Ароматика, %мас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0,4255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0,4255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5,0433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23,769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34,4838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28,1527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79,3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100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extLst>
                  <a:ext uri="{0D108BD9-81ED-4DB2-BD59-A6C34878D82A}">
                    <a16:rowId xmlns:a16="http://schemas.microsoft.com/office/drawing/2014/main" val="2936117914"/>
                  </a:ext>
                </a:extLst>
              </a:tr>
              <a:tr h="3364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Сера, %мас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0,001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0,005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0,0011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0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16" marR="49416" marT="0" marB="0" anchor="ctr"/>
                </a:tc>
                <a:extLst>
                  <a:ext uri="{0D108BD9-81ED-4DB2-BD59-A6C34878D82A}">
                    <a16:rowId xmlns:a16="http://schemas.microsoft.com/office/drawing/2014/main" val="308203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593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3959" y="120619"/>
            <a:ext cx="8961953" cy="795672"/>
          </a:xfrm>
        </p:spPr>
        <p:txBody>
          <a:bodyPr/>
          <a:lstStyle/>
          <a:p>
            <a:r>
              <a:rPr lang="ru-RU" dirty="0" smtClean="0"/>
              <a:t>АИ-92-К5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67407"/>
              </p:ext>
            </p:extLst>
          </p:nvPr>
        </p:nvGraphicFramePr>
        <p:xfrm>
          <a:off x="1463039" y="1312914"/>
          <a:ext cx="9138533" cy="5212074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920899">
                  <a:extLst>
                    <a:ext uri="{9D8B030D-6E8A-4147-A177-3AD203B41FA5}">
                      <a16:colId xmlns:a16="http://schemas.microsoft.com/office/drawing/2014/main" val="1951945413"/>
                    </a:ext>
                  </a:extLst>
                </a:gridCol>
                <a:gridCol w="1074401">
                  <a:extLst>
                    <a:ext uri="{9D8B030D-6E8A-4147-A177-3AD203B41FA5}">
                      <a16:colId xmlns:a16="http://schemas.microsoft.com/office/drawing/2014/main" val="467278656"/>
                    </a:ext>
                  </a:extLst>
                </a:gridCol>
                <a:gridCol w="1074401">
                  <a:extLst>
                    <a:ext uri="{9D8B030D-6E8A-4147-A177-3AD203B41FA5}">
                      <a16:colId xmlns:a16="http://schemas.microsoft.com/office/drawing/2014/main" val="1938731377"/>
                    </a:ext>
                  </a:extLst>
                </a:gridCol>
                <a:gridCol w="1017208">
                  <a:extLst>
                    <a:ext uri="{9D8B030D-6E8A-4147-A177-3AD203B41FA5}">
                      <a16:colId xmlns:a16="http://schemas.microsoft.com/office/drawing/2014/main" val="3064777882"/>
                    </a:ext>
                  </a:extLst>
                </a:gridCol>
                <a:gridCol w="1017208">
                  <a:extLst>
                    <a:ext uri="{9D8B030D-6E8A-4147-A177-3AD203B41FA5}">
                      <a16:colId xmlns:a16="http://schemas.microsoft.com/office/drawing/2014/main" val="3900489049"/>
                    </a:ext>
                  </a:extLst>
                </a:gridCol>
                <a:gridCol w="1017208">
                  <a:extLst>
                    <a:ext uri="{9D8B030D-6E8A-4147-A177-3AD203B41FA5}">
                      <a16:colId xmlns:a16="http://schemas.microsoft.com/office/drawing/2014/main" val="1476895632"/>
                    </a:ext>
                  </a:extLst>
                </a:gridCol>
                <a:gridCol w="1017208">
                  <a:extLst>
                    <a:ext uri="{9D8B030D-6E8A-4147-A177-3AD203B41FA5}">
                      <a16:colId xmlns:a16="http://schemas.microsoft.com/office/drawing/2014/main" val="123949272"/>
                    </a:ext>
                  </a:extLst>
                </a:gridCol>
              </a:tblGrid>
              <a:tr h="32817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Поток смешения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 вариант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 вариант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 вариант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195771"/>
                  </a:ext>
                </a:extLst>
              </a:tr>
              <a:tr h="3281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%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тонны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%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тонны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%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тонны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5789300"/>
                  </a:ext>
                </a:extLst>
              </a:tr>
              <a:tr h="3281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МТБЭ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0,33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20,21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0,30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18,38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0,33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20,21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151407"/>
                  </a:ext>
                </a:extLst>
              </a:tr>
              <a:tr h="3281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АВТ-10 фр.нк.62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1,30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79,63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1,20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73,50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1,30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79,63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5699622"/>
                  </a:ext>
                </a:extLst>
              </a:tr>
              <a:tr h="3281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Алкилбензин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4,55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278,69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4,10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251,13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4,55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278,69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3883045"/>
                  </a:ext>
                </a:extLst>
              </a:tr>
              <a:tr h="6369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ГО БКК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31,66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1939,18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26,10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1598,63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30,26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1853,43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7553341"/>
                  </a:ext>
                </a:extLst>
              </a:tr>
              <a:tr h="3281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Изомеризат Изомалк-2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13,42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821,98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14,00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857,50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14,42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883,23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0634818"/>
                  </a:ext>
                </a:extLst>
              </a:tr>
              <a:tr h="3281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Изопентан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1,30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79,63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551,25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1,30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79,63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2052069"/>
                  </a:ext>
                </a:extLst>
              </a:tr>
              <a:tr h="6369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Крекинг KT-1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28,00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1715,00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25,20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1543,50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28,00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1715,00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8629731"/>
                  </a:ext>
                </a:extLst>
              </a:tr>
              <a:tr h="3281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nButan</a:t>
                      </a:r>
                      <a:r>
                        <a:rPr lang="en-US" sz="1600">
                          <a:effectLst/>
                        </a:rPr>
                        <a:t>e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0,88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53,90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61,25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0,88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53,90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7998281"/>
                  </a:ext>
                </a:extLst>
              </a:tr>
              <a:tr h="3281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Риформат Л-35-11-600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6,10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373,63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6,50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398,13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6,10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373,63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7406798"/>
                  </a:ext>
                </a:extLst>
              </a:tr>
              <a:tr h="3281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Риформат Л-35-11-1000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11,80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722,75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12,00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735,00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12,20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747,25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6513062"/>
                  </a:ext>
                </a:extLst>
              </a:tr>
              <a:tr h="3281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Толуол концентрат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0,66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40,43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0,60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36,75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0,66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40,43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8981869"/>
                  </a:ext>
                </a:extLst>
              </a:tr>
              <a:tr h="3281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Сумма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6125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6125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6125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5548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970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3959" y="120619"/>
            <a:ext cx="8961953" cy="795672"/>
          </a:xfrm>
        </p:spPr>
        <p:txBody>
          <a:bodyPr/>
          <a:lstStyle/>
          <a:p>
            <a:r>
              <a:rPr lang="ru-RU" dirty="0" smtClean="0"/>
              <a:t>АИ-92-К5</a:t>
            </a:r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266547"/>
              </p:ext>
            </p:extLst>
          </p:nvPr>
        </p:nvGraphicFramePr>
        <p:xfrm>
          <a:off x="608784" y="849085"/>
          <a:ext cx="6525070" cy="3277704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630929">
                  <a:extLst>
                    <a:ext uri="{9D8B030D-6E8A-4147-A177-3AD203B41FA5}">
                      <a16:colId xmlns:a16="http://schemas.microsoft.com/office/drawing/2014/main" val="1037980407"/>
                    </a:ext>
                  </a:extLst>
                </a:gridCol>
                <a:gridCol w="1630929">
                  <a:extLst>
                    <a:ext uri="{9D8B030D-6E8A-4147-A177-3AD203B41FA5}">
                      <a16:colId xmlns:a16="http://schemas.microsoft.com/office/drawing/2014/main" val="2815083506"/>
                    </a:ext>
                  </a:extLst>
                </a:gridCol>
                <a:gridCol w="1631606">
                  <a:extLst>
                    <a:ext uri="{9D8B030D-6E8A-4147-A177-3AD203B41FA5}">
                      <a16:colId xmlns:a16="http://schemas.microsoft.com/office/drawing/2014/main" val="1291390511"/>
                    </a:ext>
                  </a:extLst>
                </a:gridCol>
                <a:gridCol w="1631606">
                  <a:extLst>
                    <a:ext uri="{9D8B030D-6E8A-4147-A177-3AD203B41FA5}">
                      <a16:colId xmlns:a16="http://schemas.microsoft.com/office/drawing/2014/main" val="1504441909"/>
                    </a:ext>
                  </a:extLst>
                </a:gridCol>
              </a:tblGrid>
              <a:tr h="2109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Параметр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 вариант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 вариант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 вариант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1835958"/>
                  </a:ext>
                </a:extLst>
              </a:tr>
              <a:tr h="2109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ОЧИ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92,04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92,32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92,14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07254753"/>
                  </a:ext>
                </a:extLst>
              </a:tr>
              <a:tr h="2109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ОЧМ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84,65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85,43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84,8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48343610"/>
                  </a:ext>
                </a:extLst>
              </a:tr>
              <a:tr h="2109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ДНП потока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60,81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68,16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60,82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90269791"/>
                  </a:ext>
                </a:extLst>
              </a:tr>
              <a:tr h="3856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Плотность потока, кг/м3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725,8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715,81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725,33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55883900"/>
                  </a:ext>
                </a:extLst>
              </a:tr>
              <a:tr h="3856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Вязкость потока, c*Па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43,03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40,97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42,95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12276056"/>
                  </a:ext>
                </a:extLst>
              </a:tr>
              <a:tr h="2109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Н-парафины, %мас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5,7005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5,8563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5,6721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64335020"/>
                  </a:ext>
                </a:extLst>
              </a:tr>
              <a:tr h="3856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Изо-парафины, %мас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40,0989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44,9948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40,6491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87496740"/>
                  </a:ext>
                </a:extLst>
              </a:tr>
              <a:tr h="2109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Нафтены, %мас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8,5504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7,5201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8,4207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6665827"/>
                  </a:ext>
                </a:extLst>
              </a:tr>
              <a:tr h="2109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Олефины, %мас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14,0468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11,9988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13,6707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10780144"/>
                  </a:ext>
                </a:extLst>
              </a:tr>
              <a:tr h="2109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Бензол, %мас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0,9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0,8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0,9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86307080"/>
                  </a:ext>
                </a:extLst>
              </a:tr>
              <a:tr h="2008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Ароматика, %мас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31,0714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29,1274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31,0557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27627919"/>
                  </a:ext>
                </a:extLst>
              </a:tr>
              <a:tr h="2008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Сера, %мас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0,0017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0,0015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0,0017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33807018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65642"/>
              </p:ext>
            </p:extLst>
          </p:nvPr>
        </p:nvGraphicFramePr>
        <p:xfrm>
          <a:off x="4349932" y="4251800"/>
          <a:ext cx="6544490" cy="240339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672045">
                  <a:extLst>
                    <a:ext uri="{9D8B030D-6E8A-4147-A177-3AD203B41FA5}">
                      <a16:colId xmlns:a16="http://schemas.microsoft.com/office/drawing/2014/main" val="318951958"/>
                    </a:ext>
                  </a:extLst>
                </a:gridCol>
                <a:gridCol w="1624754">
                  <a:extLst>
                    <a:ext uri="{9D8B030D-6E8A-4147-A177-3AD203B41FA5}">
                      <a16:colId xmlns:a16="http://schemas.microsoft.com/office/drawing/2014/main" val="1036769931"/>
                    </a:ext>
                  </a:extLst>
                </a:gridCol>
                <a:gridCol w="1623484">
                  <a:extLst>
                    <a:ext uri="{9D8B030D-6E8A-4147-A177-3AD203B41FA5}">
                      <a16:colId xmlns:a16="http://schemas.microsoft.com/office/drawing/2014/main" val="2386925026"/>
                    </a:ext>
                  </a:extLst>
                </a:gridCol>
                <a:gridCol w="1624207">
                  <a:extLst>
                    <a:ext uri="{9D8B030D-6E8A-4147-A177-3AD203B41FA5}">
                      <a16:colId xmlns:a16="http://schemas.microsoft.com/office/drawing/2014/main" val="2909192357"/>
                    </a:ext>
                  </a:extLst>
                </a:gridCol>
              </a:tblGrid>
              <a:tr h="200283"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Параметр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 вариант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 вариант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 вариант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530364"/>
                  </a:ext>
                </a:extLst>
              </a:tr>
              <a:tr h="400567"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Требуемый объем выпуска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8723738"/>
                  </a:ext>
                </a:extLst>
              </a:tr>
              <a:tr h="200283"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ОЧИ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0,001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0,001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0,001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58743859"/>
                  </a:ext>
                </a:extLst>
              </a:tr>
              <a:tr h="200283"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ДНП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0,154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0,101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0,154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09524813"/>
                  </a:ext>
                </a:extLst>
              </a:tr>
              <a:tr h="2002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Олефины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0,048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0,111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0,058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59936705"/>
                  </a:ext>
                </a:extLst>
              </a:tr>
              <a:tr h="2002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Бензол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0,010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0,040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0,010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68152421"/>
                  </a:ext>
                </a:extLst>
              </a:tr>
              <a:tr h="4005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Ароматические углеводороды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0,013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0,028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0,013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5941465"/>
                  </a:ext>
                </a:extLst>
              </a:tr>
              <a:tr h="2002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Сера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1,000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1,000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1,000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82862098"/>
                  </a:ext>
                </a:extLst>
              </a:tr>
              <a:tr h="400567"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Общий критерий оптимальности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1,225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1,281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1,235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8914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5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3959" y="120619"/>
            <a:ext cx="8961953" cy="795672"/>
          </a:xfrm>
        </p:spPr>
        <p:txBody>
          <a:bodyPr/>
          <a:lstStyle/>
          <a:p>
            <a:r>
              <a:rPr lang="ru-RU" dirty="0" smtClean="0"/>
              <a:t>АИ-95-К5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639836"/>
              </p:ext>
            </p:extLst>
          </p:nvPr>
        </p:nvGraphicFramePr>
        <p:xfrm>
          <a:off x="1463038" y="1190608"/>
          <a:ext cx="9196250" cy="55237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939346">
                  <a:extLst>
                    <a:ext uri="{9D8B030D-6E8A-4147-A177-3AD203B41FA5}">
                      <a16:colId xmlns:a16="http://schemas.microsoft.com/office/drawing/2014/main" val="2505737287"/>
                    </a:ext>
                  </a:extLst>
                </a:gridCol>
                <a:gridCol w="1081186">
                  <a:extLst>
                    <a:ext uri="{9D8B030D-6E8A-4147-A177-3AD203B41FA5}">
                      <a16:colId xmlns:a16="http://schemas.microsoft.com/office/drawing/2014/main" val="458271474"/>
                    </a:ext>
                  </a:extLst>
                </a:gridCol>
                <a:gridCol w="1081186">
                  <a:extLst>
                    <a:ext uri="{9D8B030D-6E8A-4147-A177-3AD203B41FA5}">
                      <a16:colId xmlns:a16="http://schemas.microsoft.com/office/drawing/2014/main" val="3284978985"/>
                    </a:ext>
                  </a:extLst>
                </a:gridCol>
                <a:gridCol w="1023633">
                  <a:extLst>
                    <a:ext uri="{9D8B030D-6E8A-4147-A177-3AD203B41FA5}">
                      <a16:colId xmlns:a16="http://schemas.microsoft.com/office/drawing/2014/main" val="3978252693"/>
                    </a:ext>
                  </a:extLst>
                </a:gridCol>
                <a:gridCol w="1023633">
                  <a:extLst>
                    <a:ext uri="{9D8B030D-6E8A-4147-A177-3AD203B41FA5}">
                      <a16:colId xmlns:a16="http://schemas.microsoft.com/office/drawing/2014/main" val="100484824"/>
                    </a:ext>
                  </a:extLst>
                </a:gridCol>
                <a:gridCol w="1023633">
                  <a:extLst>
                    <a:ext uri="{9D8B030D-6E8A-4147-A177-3AD203B41FA5}">
                      <a16:colId xmlns:a16="http://schemas.microsoft.com/office/drawing/2014/main" val="3461230677"/>
                    </a:ext>
                  </a:extLst>
                </a:gridCol>
                <a:gridCol w="1023633">
                  <a:extLst>
                    <a:ext uri="{9D8B030D-6E8A-4147-A177-3AD203B41FA5}">
                      <a16:colId xmlns:a16="http://schemas.microsoft.com/office/drawing/2014/main" val="3191369158"/>
                    </a:ext>
                  </a:extLst>
                </a:gridCol>
              </a:tblGrid>
              <a:tr h="39455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Поток смешения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 вариант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 вариант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 вариант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98571"/>
                  </a:ext>
                </a:extLst>
              </a:tr>
              <a:tr h="394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%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тонны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%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тонны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%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тонны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7393559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МТБЭ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1,40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18,06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1,40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18,06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1,30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16,77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99116405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АВТ-10 фр.нк.62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1,00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12,9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12,90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12,90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60691282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Алкилбензин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7,60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98,04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7,40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95,46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7,50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96,75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37088059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ГО БКК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15,00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193,5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15,00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193,50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15,00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193,50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96999567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Изомеризат Изомалк-2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14,60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188,34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14,80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190,92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14,80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190,92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42588153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Изопентан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12,20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157,38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16,00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206,40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16,00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206,40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64142615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Крекинг KT-1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8,15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105,135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8,15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105,14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8,15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105,14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86758546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nButan</a:t>
                      </a:r>
                      <a:r>
                        <a:rPr lang="en-US" sz="1600">
                          <a:effectLst/>
                        </a:rPr>
                        <a:t>e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2,45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31,605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2,45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31,61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2,45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31,61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78425733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Риформат Л-35-11-600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10,00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129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116,10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8,50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109,65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98658053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Риформат Л-35-11-1000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26,00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335,4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23,00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296,70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23,50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303,15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16118888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Толуол концентрат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1,60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20,64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1,80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23,22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1,80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23,22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94384447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Сумма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1290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1290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1290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6869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130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3959" y="120619"/>
            <a:ext cx="8961953" cy="795672"/>
          </a:xfrm>
        </p:spPr>
        <p:txBody>
          <a:bodyPr/>
          <a:lstStyle/>
          <a:p>
            <a:r>
              <a:rPr lang="ru-RU" dirty="0" smtClean="0"/>
              <a:t>АИ-95-К5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729420"/>
              </p:ext>
            </p:extLst>
          </p:nvPr>
        </p:nvGraphicFramePr>
        <p:xfrm>
          <a:off x="594587" y="696111"/>
          <a:ext cx="7347630" cy="349957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836527">
                  <a:extLst>
                    <a:ext uri="{9D8B030D-6E8A-4147-A177-3AD203B41FA5}">
                      <a16:colId xmlns:a16="http://schemas.microsoft.com/office/drawing/2014/main" val="1784426967"/>
                    </a:ext>
                  </a:extLst>
                </a:gridCol>
                <a:gridCol w="1836527">
                  <a:extLst>
                    <a:ext uri="{9D8B030D-6E8A-4147-A177-3AD203B41FA5}">
                      <a16:colId xmlns:a16="http://schemas.microsoft.com/office/drawing/2014/main" val="947111477"/>
                    </a:ext>
                  </a:extLst>
                </a:gridCol>
                <a:gridCol w="1837288">
                  <a:extLst>
                    <a:ext uri="{9D8B030D-6E8A-4147-A177-3AD203B41FA5}">
                      <a16:colId xmlns:a16="http://schemas.microsoft.com/office/drawing/2014/main" val="3670622270"/>
                    </a:ext>
                  </a:extLst>
                </a:gridCol>
                <a:gridCol w="1837288">
                  <a:extLst>
                    <a:ext uri="{9D8B030D-6E8A-4147-A177-3AD203B41FA5}">
                      <a16:colId xmlns:a16="http://schemas.microsoft.com/office/drawing/2014/main" val="4287773584"/>
                    </a:ext>
                  </a:extLst>
                </a:gridCol>
              </a:tblGrid>
              <a:tr h="2197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Параметр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 вариант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 вариант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 вариант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8761697"/>
                  </a:ext>
                </a:extLst>
              </a:tr>
              <a:tr h="2197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ОЧИ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95,27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95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95,01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20728239"/>
                  </a:ext>
                </a:extLst>
              </a:tr>
              <a:tr h="2197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ОЧМ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88,58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88,57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88,58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38449490"/>
                  </a:ext>
                </a:extLst>
              </a:tr>
              <a:tr h="2197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ДНП потока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69,25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73,62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73,57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71567941"/>
                  </a:ext>
                </a:extLst>
              </a:tr>
              <a:tr h="4353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Плотность потока, кг/м3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719,99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712,4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712,6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93742903"/>
                  </a:ext>
                </a:extLst>
              </a:tr>
              <a:tr h="4353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Вязкость потока, c*Па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39,71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38,47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38,51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91664693"/>
                  </a:ext>
                </a:extLst>
              </a:tr>
              <a:tr h="2197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Н-парафины, %мас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7,5893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7,4825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7,4676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33368372"/>
                  </a:ext>
                </a:extLst>
              </a:tr>
              <a:tr h="4353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Изо-парафины, %мас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45,7352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48,7075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48,7486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48125390"/>
                  </a:ext>
                </a:extLst>
              </a:tr>
              <a:tr h="2197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Нафтены, %мас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4,4534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4,4183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4,4153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95417339"/>
                  </a:ext>
                </a:extLst>
              </a:tr>
              <a:tr h="2197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Олефины, %мас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5,6424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5,6424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5,6424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31535828"/>
                  </a:ext>
                </a:extLst>
              </a:tr>
              <a:tr h="2197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Бензол, %мас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0,9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0,9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40314138"/>
                  </a:ext>
                </a:extLst>
              </a:tr>
              <a:tr h="2176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Ароматика, %мас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34,8862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32,083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32,1675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03473367"/>
                  </a:ext>
                </a:extLst>
              </a:tr>
              <a:tr h="2176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Сера, %мас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0,0006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0,0006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0,0006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11066458"/>
                  </a:ext>
                </a:extLst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08884"/>
              </p:ext>
            </p:extLst>
          </p:nvPr>
        </p:nvGraphicFramePr>
        <p:xfrm>
          <a:off x="4265020" y="4309077"/>
          <a:ext cx="7354393" cy="2387454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880393">
                  <a:extLst>
                    <a:ext uri="{9D8B030D-6E8A-4147-A177-3AD203B41FA5}">
                      <a16:colId xmlns:a16="http://schemas.microsoft.com/office/drawing/2014/main" val="3361526480"/>
                    </a:ext>
                  </a:extLst>
                </a:gridCol>
                <a:gridCol w="1824396">
                  <a:extLst>
                    <a:ext uri="{9D8B030D-6E8A-4147-A177-3AD203B41FA5}">
                      <a16:colId xmlns:a16="http://schemas.microsoft.com/office/drawing/2014/main" val="4017955374"/>
                    </a:ext>
                  </a:extLst>
                </a:gridCol>
                <a:gridCol w="1824396">
                  <a:extLst>
                    <a:ext uri="{9D8B030D-6E8A-4147-A177-3AD203B41FA5}">
                      <a16:colId xmlns:a16="http://schemas.microsoft.com/office/drawing/2014/main" val="2551208209"/>
                    </a:ext>
                  </a:extLst>
                </a:gridCol>
                <a:gridCol w="1825208">
                  <a:extLst>
                    <a:ext uri="{9D8B030D-6E8A-4147-A177-3AD203B41FA5}">
                      <a16:colId xmlns:a16="http://schemas.microsoft.com/office/drawing/2014/main" val="1071618661"/>
                    </a:ext>
                  </a:extLst>
                </a:gridCol>
              </a:tblGrid>
              <a:tr h="166651"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Параметр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 вариант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2 вариант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3 вариант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9808246"/>
                  </a:ext>
                </a:extLst>
              </a:tr>
              <a:tr h="333303"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Требуемый объем выпуска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5758573"/>
                  </a:ext>
                </a:extLst>
              </a:tr>
              <a:tr h="166651"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ОЧИ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65928437"/>
                  </a:ext>
                </a:extLst>
              </a:tr>
              <a:tr h="166651"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ДНП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0,095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0,070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0,070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83263040"/>
                  </a:ext>
                </a:extLst>
              </a:tr>
              <a:tr h="1922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Олефины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0,471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0,471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0,471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48980538"/>
                  </a:ext>
                </a:extLst>
              </a:tr>
              <a:tr h="1666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Бензол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0,010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0,010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44169280"/>
                  </a:ext>
                </a:extLst>
              </a:tr>
              <a:tr h="3333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Ароматические углеводороды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0,007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0,007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15905463"/>
                  </a:ext>
                </a:extLst>
              </a:tr>
              <a:tr h="1666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Сера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1,000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1,000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1,000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9404039"/>
                  </a:ext>
                </a:extLst>
              </a:tr>
              <a:tr h="406254">
                <a:tc>
                  <a:txBody>
                    <a:bodyPr/>
                    <a:lstStyle/>
                    <a:p>
                      <a:pPr marR="179705"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Общий критерий оптимальности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1,5658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1,5577</a:t>
                      </a:r>
                      <a:endParaRPr lang="ru-RU" sz="13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1,5576</a:t>
                      </a:r>
                      <a:endParaRPr lang="ru-RU" sz="13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4193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86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3959" y="120619"/>
            <a:ext cx="8961953" cy="795672"/>
          </a:xfrm>
        </p:spPr>
        <p:txBody>
          <a:bodyPr/>
          <a:lstStyle/>
          <a:p>
            <a:r>
              <a:rPr lang="ru-RU" dirty="0" smtClean="0"/>
              <a:t>АИ-98-К5</a:t>
            </a:r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911154"/>
              </p:ext>
            </p:extLst>
          </p:nvPr>
        </p:nvGraphicFramePr>
        <p:xfrm>
          <a:off x="1273856" y="1240966"/>
          <a:ext cx="9620568" cy="546028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074970">
                  <a:extLst>
                    <a:ext uri="{9D8B030D-6E8A-4147-A177-3AD203B41FA5}">
                      <a16:colId xmlns:a16="http://schemas.microsoft.com/office/drawing/2014/main" val="4009392740"/>
                    </a:ext>
                  </a:extLst>
                </a:gridCol>
                <a:gridCol w="1131073">
                  <a:extLst>
                    <a:ext uri="{9D8B030D-6E8A-4147-A177-3AD203B41FA5}">
                      <a16:colId xmlns:a16="http://schemas.microsoft.com/office/drawing/2014/main" val="4016804875"/>
                    </a:ext>
                  </a:extLst>
                </a:gridCol>
                <a:gridCol w="1131073">
                  <a:extLst>
                    <a:ext uri="{9D8B030D-6E8A-4147-A177-3AD203B41FA5}">
                      <a16:colId xmlns:a16="http://schemas.microsoft.com/office/drawing/2014/main" val="2053073298"/>
                    </a:ext>
                  </a:extLst>
                </a:gridCol>
                <a:gridCol w="1070863">
                  <a:extLst>
                    <a:ext uri="{9D8B030D-6E8A-4147-A177-3AD203B41FA5}">
                      <a16:colId xmlns:a16="http://schemas.microsoft.com/office/drawing/2014/main" val="586669769"/>
                    </a:ext>
                  </a:extLst>
                </a:gridCol>
                <a:gridCol w="1070863">
                  <a:extLst>
                    <a:ext uri="{9D8B030D-6E8A-4147-A177-3AD203B41FA5}">
                      <a16:colId xmlns:a16="http://schemas.microsoft.com/office/drawing/2014/main" val="973723025"/>
                    </a:ext>
                  </a:extLst>
                </a:gridCol>
                <a:gridCol w="1070863">
                  <a:extLst>
                    <a:ext uri="{9D8B030D-6E8A-4147-A177-3AD203B41FA5}">
                      <a16:colId xmlns:a16="http://schemas.microsoft.com/office/drawing/2014/main" val="3647461308"/>
                    </a:ext>
                  </a:extLst>
                </a:gridCol>
                <a:gridCol w="1070863">
                  <a:extLst>
                    <a:ext uri="{9D8B030D-6E8A-4147-A177-3AD203B41FA5}">
                      <a16:colId xmlns:a16="http://schemas.microsoft.com/office/drawing/2014/main" val="1002912099"/>
                    </a:ext>
                  </a:extLst>
                </a:gridCol>
              </a:tblGrid>
              <a:tr h="28613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Поток смешения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 вариант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 вариант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 вариант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78323"/>
                  </a:ext>
                </a:extLst>
              </a:tr>
              <a:tr h="57701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%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тонны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%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тонны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%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тонны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4959670"/>
                  </a:ext>
                </a:extLst>
              </a:tr>
              <a:tr h="2861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МТБЭ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9,50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14,68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9,50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14,68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9,50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14,68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15146945"/>
                  </a:ext>
                </a:extLst>
              </a:tr>
              <a:tr h="2861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АВТ-10 фр.нк.62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1,55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1,55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1,55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41076866"/>
                  </a:ext>
                </a:extLst>
              </a:tr>
              <a:tr h="2861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effectLst/>
                        </a:rPr>
                        <a:t>Алкилбензин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13,91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13,91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8,80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13,60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23170469"/>
                  </a:ext>
                </a:extLst>
              </a:tr>
              <a:tr h="2861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ГО БКК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9,40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14,52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10,10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15,60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10,20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15,76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84991906"/>
                  </a:ext>
                </a:extLst>
              </a:tr>
              <a:tr h="577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Изомеризат Изомалк-2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14,60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22,56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14,00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21,63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14,20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21,94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33885119"/>
                  </a:ext>
                </a:extLst>
              </a:tr>
              <a:tr h="2861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Изопентан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12,20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18,85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12,20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18,85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12,20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18,85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73743083"/>
                  </a:ext>
                </a:extLst>
              </a:tr>
              <a:tr h="2861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Крекинг KT-1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4,55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7,03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4,45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6,88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4,35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6,72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60105019"/>
                  </a:ext>
                </a:extLst>
              </a:tr>
              <a:tr h="2861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nButan</a:t>
                      </a:r>
                      <a:r>
                        <a:rPr lang="en-US" sz="1600">
                          <a:effectLst/>
                        </a:rPr>
                        <a:t>e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6,18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4,00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6,18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6,18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93845142"/>
                  </a:ext>
                </a:extLst>
              </a:tr>
              <a:tr h="577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Риформат Л-35-11-600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11,00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17,00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11,00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17,00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11,00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17,00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38017022"/>
                  </a:ext>
                </a:extLst>
              </a:tr>
              <a:tr h="577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Риформат Л-35-11-1000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23,00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35,54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23,00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35,54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23,00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35,54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657220"/>
                  </a:ext>
                </a:extLst>
              </a:tr>
              <a:tr h="577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Толуол концентрат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1,75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2,70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1,75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2,70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1,75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2,70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91145814"/>
                  </a:ext>
                </a:extLst>
              </a:tr>
              <a:tr h="2861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Сумма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154,5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100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154,5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100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154,5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1120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3984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8371</TotalTime>
  <Words>1355</Words>
  <Application>Microsoft Office PowerPoint</Application>
  <PresentationFormat>Широкоэкранный</PresentationFormat>
  <Paragraphs>986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PFBeauSansPro-Bold</vt:lpstr>
      <vt:lpstr>Times New Roman</vt:lpstr>
      <vt:lpstr>Wingdings</vt:lpstr>
      <vt:lpstr>Тема Office</vt:lpstr>
      <vt:lpstr>Расчет календарного планирования выпуска бензинов  различных марок</vt:lpstr>
      <vt:lpstr>Бензин</vt:lpstr>
      <vt:lpstr>Исходные данные</vt:lpstr>
      <vt:lpstr>Свойства потоков смешения</vt:lpstr>
      <vt:lpstr>АИ-92-К5</vt:lpstr>
      <vt:lpstr>АИ-92-К5</vt:lpstr>
      <vt:lpstr>АИ-95-К5</vt:lpstr>
      <vt:lpstr>АИ-95-К5</vt:lpstr>
      <vt:lpstr>АИ-98-К5</vt:lpstr>
      <vt:lpstr>АИ-98-К5</vt:lpstr>
      <vt:lpstr>АИ-100-К5</vt:lpstr>
      <vt:lpstr>Объемы производства</vt:lpstr>
      <vt:lpstr>Экономическая оценка выпуска АИ-100-К5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ANN</cp:lastModifiedBy>
  <cp:revision>89</cp:revision>
  <dcterms:created xsi:type="dcterms:W3CDTF">2020-11-19T09:51:55Z</dcterms:created>
  <dcterms:modified xsi:type="dcterms:W3CDTF">2022-04-12T16:02:18Z</dcterms:modified>
</cp:coreProperties>
</file>